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0" roundtripDataSignature="AMtx7mhGAHOiF9xtABGgi6f+bVwgHzgj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youtube.com/watch?v=Yi3DvguCGtM" TargetMode="Externa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youtube.com/watch?v=6DsfZA5OmjQ" TargetMode="External"/><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digest.myhq.in/different-startup-funding-stages/" TargetMode="External"/><Relationship Id="rId4" Type="http://schemas.openxmlformats.org/officeDocument/2006/relationships/hyperlink" Target="https://hbr.org/1981/11/realistic-criteria-for-judging-new-ventures" TargetMode="External"/><Relationship Id="rId5" Type="http://schemas.openxmlformats.org/officeDocument/2006/relationships/hyperlink" Target="https://www.slideshare.net/sameer9189/entrepreneur-venture-capital" TargetMode="External"/><Relationship Id="rId6" Type="http://schemas.openxmlformats.org/officeDocument/2006/relationships/hyperlink" Target="https://slideplayer.com/slide/5856900/" TargetMode="External"/><Relationship Id="rId7" Type="http://schemas.openxmlformats.org/officeDocument/2006/relationships/hyperlink" Target="https://www.slideshare.net/nazarisajad/entrepreneurial-marketing-23370856" TargetMode="External"/><Relationship Id="rId8" Type="http://schemas.openxmlformats.org/officeDocument/2006/relationships/hyperlink" Target="https://www.edupristine.com/blog/venture-capita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1277100"/>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Financing and managing ventures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0"/>
          <p:cNvPicPr preferRelativeResize="0"/>
          <p:nvPr/>
        </p:nvPicPr>
        <p:blipFill rotWithShape="1">
          <a:blip r:embed="rId3">
            <a:alphaModFix/>
          </a:blip>
          <a:srcRect b="0" l="0" r="0" t="0"/>
          <a:stretch/>
        </p:blipFill>
        <p:spPr>
          <a:xfrm>
            <a:off x="231800" y="39650"/>
            <a:ext cx="4201300" cy="1670675"/>
          </a:xfrm>
          <a:prstGeom prst="rect">
            <a:avLst/>
          </a:prstGeom>
          <a:noFill/>
          <a:ln>
            <a:noFill/>
          </a:ln>
        </p:spPr>
      </p:pic>
      <p:pic>
        <p:nvPicPr>
          <p:cNvPr id="100" name="Google Shape;100;p10"/>
          <p:cNvPicPr preferRelativeResize="0"/>
          <p:nvPr/>
        </p:nvPicPr>
        <p:blipFill rotWithShape="1">
          <a:blip r:embed="rId4">
            <a:alphaModFix/>
          </a:blip>
          <a:srcRect b="0" l="0" r="0" t="0"/>
          <a:stretch/>
        </p:blipFill>
        <p:spPr>
          <a:xfrm>
            <a:off x="3839225" y="263550"/>
            <a:ext cx="5019375" cy="443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1"/>
          <p:cNvPicPr preferRelativeResize="0"/>
          <p:nvPr/>
        </p:nvPicPr>
        <p:blipFill rotWithShape="1">
          <a:blip r:embed="rId3">
            <a:alphaModFix/>
          </a:blip>
          <a:srcRect b="0" l="0" r="0" t="0"/>
          <a:stretch/>
        </p:blipFill>
        <p:spPr>
          <a:xfrm>
            <a:off x="965475" y="352525"/>
            <a:ext cx="7347850" cy="422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2"/>
          <p:cNvPicPr preferRelativeResize="0"/>
          <p:nvPr/>
        </p:nvPicPr>
        <p:blipFill rotWithShape="1">
          <a:blip r:embed="rId3">
            <a:alphaModFix/>
          </a:blip>
          <a:srcRect b="0" l="0" r="0" t="0"/>
          <a:stretch/>
        </p:blipFill>
        <p:spPr>
          <a:xfrm>
            <a:off x="1053700" y="550825"/>
            <a:ext cx="7036600" cy="384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3"/>
          <p:cNvPicPr preferRelativeResize="0"/>
          <p:nvPr/>
        </p:nvPicPr>
        <p:blipFill rotWithShape="1">
          <a:blip r:embed="rId3">
            <a:alphaModFix/>
          </a:blip>
          <a:srcRect b="0" l="0" r="0" t="0"/>
          <a:stretch/>
        </p:blipFill>
        <p:spPr>
          <a:xfrm>
            <a:off x="1014413" y="1067075"/>
            <a:ext cx="7115175" cy="244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4"/>
          <p:cNvPicPr preferRelativeResize="0"/>
          <p:nvPr/>
        </p:nvPicPr>
        <p:blipFill rotWithShape="1">
          <a:blip r:embed="rId3">
            <a:alphaModFix/>
          </a:blip>
          <a:srcRect b="0" l="0" r="0" t="0"/>
          <a:stretch/>
        </p:blipFill>
        <p:spPr>
          <a:xfrm>
            <a:off x="982800" y="331300"/>
            <a:ext cx="5954074" cy="415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b="0" l="0" r="0" t="0"/>
          <a:stretch/>
        </p:blipFill>
        <p:spPr>
          <a:xfrm>
            <a:off x="1547425" y="776387"/>
            <a:ext cx="6298225" cy="3540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6"/>
          <p:cNvPicPr preferRelativeResize="0"/>
          <p:nvPr/>
        </p:nvPicPr>
        <p:blipFill rotWithShape="1">
          <a:blip r:embed="rId3">
            <a:alphaModFix/>
          </a:blip>
          <a:srcRect b="0" l="0" r="0" t="0"/>
          <a:stretch/>
        </p:blipFill>
        <p:spPr>
          <a:xfrm>
            <a:off x="1321900" y="1110700"/>
            <a:ext cx="6133374" cy="269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rotWithShape="1">
          <a:blip r:embed="rId3">
            <a:alphaModFix/>
          </a:blip>
          <a:srcRect b="0" l="0" r="0" t="0"/>
          <a:stretch/>
        </p:blipFill>
        <p:spPr>
          <a:xfrm>
            <a:off x="1490875" y="388425"/>
            <a:ext cx="5794200" cy="398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8"/>
          <p:cNvPicPr preferRelativeResize="0"/>
          <p:nvPr/>
        </p:nvPicPr>
        <p:blipFill rotWithShape="1">
          <a:blip r:embed="rId3">
            <a:alphaModFix/>
          </a:blip>
          <a:srcRect b="0" l="0" r="0" t="0"/>
          <a:stretch/>
        </p:blipFill>
        <p:spPr>
          <a:xfrm>
            <a:off x="1747925" y="344300"/>
            <a:ext cx="5290951" cy="4479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3">
            <a:alphaModFix/>
          </a:blip>
          <a:srcRect b="0" l="0" r="0" t="0"/>
          <a:stretch/>
        </p:blipFill>
        <p:spPr>
          <a:xfrm>
            <a:off x="1380975" y="80625"/>
            <a:ext cx="6648875" cy="498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2"/>
          <p:cNvPicPr preferRelativeResize="0"/>
          <p:nvPr/>
        </p:nvPicPr>
        <p:blipFill rotWithShape="1">
          <a:blip r:embed="rId3">
            <a:alphaModFix/>
          </a:blip>
          <a:srcRect b="0" l="0" r="0" t="0"/>
          <a:stretch/>
        </p:blipFill>
        <p:spPr>
          <a:xfrm>
            <a:off x="1609575" y="273725"/>
            <a:ext cx="6391425" cy="4793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1"/>
          <p:cNvPicPr preferRelativeResize="0"/>
          <p:nvPr/>
        </p:nvPicPr>
        <p:blipFill rotWithShape="1">
          <a:blip r:embed="rId3">
            <a:alphaModFix/>
          </a:blip>
          <a:srcRect b="0" l="0" r="0" t="0"/>
          <a:stretch/>
        </p:blipFill>
        <p:spPr>
          <a:xfrm>
            <a:off x="954300" y="133625"/>
            <a:ext cx="7124700" cy="468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2"/>
          <p:cNvPicPr preferRelativeResize="0"/>
          <p:nvPr/>
        </p:nvPicPr>
        <p:blipFill rotWithShape="1">
          <a:blip r:embed="rId3">
            <a:alphaModFix/>
          </a:blip>
          <a:srcRect b="0" l="0" r="0" t="0"/>
          <a:stretch/>
        </p:blipFill>
        <p:spPr>
          <a:xfrm>
            <a:off x="1417687" y="340575"/>
            <a:ext cx="6308625" cy="4333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Are you worried about your startup`s expansion because of lack of funds? Do you want to know about Angel Investors, Venture Investors, Private Equity, and Seed Investment? Watch this informative video by Dr. Vivek Bindra in which he describes all the difficult technical financial concepts in an easy, engaging, and layman`s language. &#10;&#10;In this video Dr.  Vivek Bindra unveils the secret on how to attract fundings for a startup business. He discusses in detail the difference between Private equity investors and venture capitalists. He also advises how new businesses and startups can attract funds in different ways. &#10;===========================================================================&#10;&#10;Dr. Vivek Bindra is an International Motivational Speaker, Leadership Consultant &amp;  Business Coach. He has been awarded Honorary Ph.D. Degree, Doctor of Philosophy. &#10;He is a Trusted Advisor to over 1500+ corporates. He has also been an Inspirational Pathfinder to various high-profile entrepreneurs and other top-notch business entities providing Leadership excellence for taking their organizations to the next level. He has been instrumental in providing CEO coaching to over Top 100 CEOs in the country. &#10;&#10;Join Now - https://www.badabusiness.com/eae&#10;&#10;&#10;Website - https://www.badabusiness.com/&#10;&#10;To Download Bada Business App Click on This Link - &#10;&#10;For Android Users: https://bit.ly/2KbEwPB&#10;&#10;For Ios Users: https://apple.co/30TwZum&#10;&#10;Follow our Official Social Media pages-&#10;&#10; Facebook -  https://www.facebook.com/DailyMotivationByVivekBindra&#10;&#10;Twitter - https://twitter.com/DrVivekBindra&#10;&#10;Linked In - https://www.linkedin.com/in/vivekbindra/&#10;&#10;Instagram - https://www.instagram.com/vivek_bindra/&#10;&#10;And, get updates of recent happenings, events, seminars, blog articles, and daily motivation.&#10;&#10;&#10;#StartupBusiness #DrVivekBindra #Funding #Motivation #SuccessFormulla #BusinessMotivation #Growth #BadaBusiness #PrivateEquity #VentureCapital" id="160" name="Google Shape;160;p23" title="Funding for Your StartUp | Private Equity | Venture Capital | Angel Investor | Dr Vivek Bindra">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Like it or not, the entrepreneurial journey is not always easy. Fundraising for a startup is an involved process. The reason why the journey is not so enjoyable is that it often takes months, if not longer. It also requires you to have resources that you may require to establish your startup company.&#10;&#10;Watch this video in which Dr. Vivek Bindra will tell you the 10 most powerful techniques like bootstrapping to raise funds for your startup.&#10;&#10;Dr. Vivek Bindra is an International Motivational Speaker, Leadership Consultant &amp;  Business Coach. He has been awarded Honorary Ph.D. Degree, Doctor of Philosophy. &#10;He is a Trusted Advisor to over 1500+ corporates. He has also been an Inspirational Pathfinder to various high-profile entrepreneurs and other top-notch business entities providing Leadership excellence for taking their organizations to the next level. He has been instrumental in providing CEO coaching to over Top 100 CEOs in the country. &#10;&#10;Join Now - https://www.badabusiness.com/eae&#10;&#10;Website - https://www.badabusiness.com/&#10;&#10;To Download Bada Business App Click on This Link - &#10;&#10;For Android Users: https://bit.ly/2KbEwPB&#10;&#10;For Ios Users: https://apple.co/30TwZum&#10;&#10;Follow our Official Social Media pages-&#10;&#10; Facebook -  https://www.facebook.com/DailyMotivat...&#10;&#10;Twitter - https://twitter.com/DrVivekBindra&#10;&#10;Linked In - https://www.linkedin.com/in/vivekbindra/&#10;&#10;Instagram - https://www.instagram.com/vivek_bindra/&#10;&#10;And, get updates of recent happenings, events, seminars, blog articles, and daily motivation.&#10;&#10;#Fundraising #DrVivekBindra #Startups #Motivation #Growth #BadaBusiness #AngelInvestors&#10;#SuccessFormula" id="165" name="Google Shape;165;p24" title="How to do Fund Raising | Investment from Angel VC PE IPO | Dr Vivek Bindra">
            <a:hlinkClick r:id="rId3"/>
          </p:cNvPr>
          <p:cNvPicPr preferRelativeResize="0"/>
          <p:nvPr/>
        </p:nvPicPr>
        <p:blipFill rotWithShape="1">
          <a:blip r:embed="rId4">
            <a:alphaModFix/>
          </a:blip>
          <a:srcRect b="0" l="0" r="0" t="0"/>
          <a:stretch/>
        </p:blipFill>
        <p:spPr>
          <a:xfrm>
            <a:off x="2286000" y="8626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rotWithShape="1">
          <a:blip r:embed="rId3">
            <a:alphaModFix/>
          </a:blip>
          <a:srcRect b="0" l="0" r="0" t="0"/>
          <a:stretch/>
        </p:blipFill>
        <p:spPr>
          <a:xfrm>
            <a:off x="1305075" y="354450"/>
            <a:ext cx="6726550" cy="431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rotWithShape="1">
          <a:blip r:embed="rId3">
            <a:alphaModFix/>
          </a:blip>
          <a:srcRect b="0" l="0" r="0" t="0"/>
          <a:stretch/>
        </p:blipFill>
        <p:spPr>
          <a:xfrm>
            <a:off x="1138025" y="438675"/>
            <a:ext cx="6430000" cy="4322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rotWithShape="1">
          <a:blip r:embed="rId3">
            <a:alphaModFix/>
          </a:blip>
          <a:srcRect b="0" l="0" r="0" t="0"/>
          <a:stretch/>
        </p:blipFill>
        <p:spPr>
          <a:xfrm>
            <a:off x="1463475" y="288900"/>
            <a:ext cx="6279975" cy="4221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3">
            <a:alphaModFix/>
          </a:blip>
          <a:srcRect b="0" l="0" r="0" t="0"/>
          <a:stretch/>
        </p:blipFill>
        <p:spPr>
          <a:xfrm>
            <a:off x="821025" y="121250"/>
            <a:ext cx="7641975" cy="489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3">
            <a:alphaModFix/>
          </a:blip>
          <a:srcRect b="0" l="0" r="0" t="0"/>
          <a:stretch/>
        </p:blipFill>
        <p:spPr>
          <a:xfrm>
            <a:off x="1818375" y="747425"/>
            <a:ext cx="6599600" cy="4133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0"/>
          <p:cNvPicPr preferRelativeResize="0"/>
          <p:nvPr/>
        </p:nvPicPr>
        <p:blipFill rotWithShape="1">
          <a:blip r:embed="rId3">
            <a:alphaModFix/>
          </a:blip>
          <a:srcRect b="0" l="0" r="0" t="0"/>
          <a:stretch/>
        </p:blipFill>
        <p:spPr>
          <a:xfrm>
            <a:off x="1007150" y="82275"/>
            <a:ext cx="7129700" cy="491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b="0" l="0" r="0" t="0"/>
          <a:stretch/>
        </p:blipFill>
        <p:spPr>
          <a:xfrm>
            <a:off x="954300" y="133625"/>
            <a:ext cx="7124700" cy="4686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3">
            <a:alphaModFix/>
          </a:blip>
          <a:srcRect b="0" l="0" r="0" t="0"/>
          <a:stretch/>
        </p:blipFill>
        <p:spPr>
          <a:xfrm>
            <a:off x="1470875" y="437137"/>
            <a:ext cx="6767900" cy="4269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2"/>
          <p:cNvPicPr preferRelativeResize="0"/>
          <p:nvPr/>
        </p:nvPicPr>
        <p:blipFill rotWithShape="1">
          <a:blip r:embed="rId3">
            <a:alphaModFix/>
          </a:blip>
          <a:srcRect b="0" l="0" r="0" t="0"/>
          <a:stretch/>
        </p:blipFill>
        <p:spPr>
          <a:xfrm>
            <a:off x="1617925" y="342125"/>
            <a:ext cx="6578375" cy="420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b="0" l="0" r="0" t="0"/>
          <a:stretch/>
        </p:blipFill>
        <p:spPr>
          <a:xfrm>
            <a:off x="1035875" y="322675"/>
            <a:ext cx="7017899" cy="4487350"/>
          </a:xfrm>
          <a:prstGeom prst="rect">
            <a:avLst/>
          </a:prstGeom>
          <a:noFill/>
          <a:ln>
            <a:noFill/>
          </a:ln>
        </p:spPr>
      </p:pic>
      <p:sp>
        <p:nvSpPr>
          <p:cNvPr id="211" name="Google Shape;211;p33"/>
          <p:cNvSpPr txBox="1"/>
          <p:nvPr/>
        </p:nvSpPr>
        <p:spPr>
          <a:xfrm>
            <a:off x="125150" y="3356925"/>
            <a:ext cx="1741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Exemption from </a:t>
            </a:r>
            <a:r>
              <a:rPr b="1" i="0" lang="en" sz="1600" u="none" cap="none" strike="noStrike">
                <a:solidFill>
                  <a:srgbClr val="202124"/>
                </a:solidFill>
                <a:highlight>
                  <a:srgbClr val="FFFFFF"/>
                </a:highlight>
                <a:latin typeface="Arial"/>
                <a:ea typeface="Arial"/>
                <a:cs typeface="Arial"/>
                <a:sym typeface="Arial"/>
              </a:rPr>
              <a:t> registration the offer and sale</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4"/>
          <p:cNvPicPr preferRelativeResize="0"/>
          <p:nvPr/>
        </p:nvPicPr>
        <p:blipFill rotWithShape="1">
          <a:blip r:embed="rId3">
            <a:alphaModFix/>
          </a:blip>
          <a:srcRect b="0" l="0" r="0" t="0"/>
          <a:stretch/>
        </p:blipFill>
        <p:spPr>
          <a:xfrm>
            <a:off x="767300" y="232175"/>
            <a:ext cx="7609825" cy="4628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5"/>
          <p:cNvPicPr preferRelativeResize="0"/>
          <p:nvPr/>
        </p:nvPicPr>
        <p:blipFill rotWithShape="1">
          <a:blip r:embed="rId3">
            <a:alphaModFix/>
          </a:blip>
          <a:srcRect b="0" l="0" r="0" t="0"/>
          <a:stretch/>
        </p:blipFill>
        <p:spPr>
          <a:xfrm>
            <a:off x="1273250" y="272950"/>
            <a:ext cx="6962425" cy="4622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6"/>
          <p:cNvPicPr preferRelativeResize="0"/>
          <p:nvPr/>
        </p:nvPicPr>
        <p:blipFill rotWithShape="1">
          <a:blip r:embed="rId3">
            <a:alphaModFix/>
          </a:blip>
          <a:srcRect b="0" l="0" r="0" t="0"/>
          <a:stretch/>
        </p:blipFill>
        <p:spPr>
          <a:xfrm>
            <a:off x="1000400" y="84325"/>
            <a:ext cx="7447475" cy="4824475"/>
          </a:xfrm>
          <a:prstGeom prst="rect">
            <a:avLst/>
          </a:prstGeom>
          <a:noFill/>
          <a:ln>
            <a:noFill/>
          </a:ln>
        </p:spPr>
      </p:pic>
      <p:sp>
        <p:nvSpPr>
          <p:cNvPr id="227" name="Google Shape;227;p36"/>
          <p:cNvSpPr txBox="1"/>
          <p:nvPr/>
        </p:nvSpPr>
        <p:spPr>
          <a:xfrm>
            <a:off x="375525" y="2002775"/>
            <a:ext cx="134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What VC do?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7"/>
          <p:cNvPicPr preferRelativeResize="0"/>
          <p:nvPr/>
        </p:nvPicPr>
        <p:blipFill rotWithShape="1">
          <a:blip r:embed="rId3">
            <a:alphaModFix/>
          </a:blip>
          <a:srcRect b="0" l="0" r="0" t="0"/>
          <a:stretch/>
        </p:blipFill>
        <p:spPr>
          <a:xfrm>
            <a:off x="1270550" y="310100"/>
            <a:ext cx="7096475" cy="4470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8"/>
          <p:cNvPicPr preferRelativeResize="0"/>
          <p:nvPr/>
        </p:nvPicPr>
        <p:blipFill rotWithShape="1">
          <a:blip r:embed="rId3">
            <a:alphaModFix/>
          </a:blip>
          <a:srcRect b="0" l="0" r="0" t="0"/>
          <a:stretch/>
        </p:blipFill>
        <p:spPr>
          <a:xfrm>
            <a:off x="1263150" y="370625"/>
            <a:ext cx="6679475" cy="4409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9"/>
          <p:cNvPicPr preferRelativeResize="0"/>
          <p:nvPr/>
        </p:nvPicPr>
        <p:blipFill rotWithShape="1">
          <a:blip r:embed="rId3">
            <a:alphaModFix/>
          </a:blip>
          <a:srcRect b="0" l="0" r="0" t="0"/>
          <a:stretch/>
        </p:blipFill>
        <p:spPr>
          <a:xfrm>
            <a:off x="1018000" y="232425"/>
            <a:ext cx="7347850" cy="4638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0"/>
          <p:cNvPicPr preferRelativeResize="0"/>
          <p:nvPr/>
        </p:nvPicPr>
        <p:blipFill rotWithShape="1">
          <a:blip r:embed="rId3">
            <a:alphaModFix/>
          </a:blip>
          <a:srcRect b="0" l="0" r="0" t="0"/>
          <a:stretch/>
        </p:blipFill>
        <p:spPr>
          <a:xfrm>
            <a:off x="896500" y="175950"/>
            <a:ext cx="7541275" cy="476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4"/>
          <p:cNvPicPr preferRelativeResize="0"/>
          <p:nvPr/>
        </p:nvPicPr>
        <p:blipFill rotWithShape="1">
          <a:blip r:embed="rId3">
            <a:alphaModFix/>
          </a:blip>
          <a:srcRect b="0" l="0" r="0" t="0"/>
          <a:stretch/>
        </p:blipFill>
        <p:spPr>
          <a:xfrm>
            <a:off x="1417687" y="340575"/>
            <a:ext cx="6308625" cy="4333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1"/>
          <p:cNvPicPr preferRelativeResize="0"/>
          <p:nvPr/>
        </p:nvPicPr>
        <p:blipFill rotWithShape="1">
          <a:blip r:embed="rId3">
            <a:alphaModFix/>
          </a:blip>
          <a:srcRect b="0" l="0" r="0" t="0"/>
          <a:stretch/>
        </p:blipFill>
        <p:spPr>
          <a:xfrm>
            <a:off x="743100" y="158350"/>
            <a:ext cx="7229825" cy="4732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2"/>
          <p:cNvPicPr preferRelativeResize="0"/>
          <p:nvPr/>
        </p:nvPicPr>
        <p:blipFill rotWithShape="1">
          <a:blip r:embed="rId3">
            <a:alphaModFix/>
          </a:blip>
          <a:srcRect b="0" l="0" r="0" t="0"/>
          <a:stretch/>
        </p:blipFill>
        <p:spPr>
          <a:xfrm>
            <a:off x="1555550" y="141450"/>
            <a:ext cx="6919650" cy="4880800"/>
          </a:xfrm>
          <a:prstGeom prst="rect">
            <a:avLst/>
          </a:prstGeom>
          <a:noFill/>
          <a:ln>
            <a:noFill/>
          </a:ln>
        </p:spPr>
      </p:pic>
      <p:sp>
        <p:nvSpPr>
          <p:cNvPr id="258" name="Google Shape;258;p42"/>
          <p:cNvSpPr txBox="1"/>
          <p:nvPr/>
        </p:nvSpPr>
        <p:spPr>
          <a:xfrm>
            <a:off x="182075" y="1980025"/>
            <a:ext cx="16386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FF0000"/>
                </a:solidFill>
                <a:latin typeface="Arial"/>
                <a:ea typeface="Arial"/>
                <a:cs typeface="Arial"/>
                <a:sym typeface="Arial"/>
              </a:rPr>
              <a:t>How to evaluate the proposals?</a:t>
            </a:r>
            <a:endParaRPr b="1" i="0" sz="19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rotWithShape="1">
          <a:blip r:embed="rId3">
            <a:alphaModFix/>
          </a:blip>
          <a:srcRect b="0" l="0" r="0" t="0"/>
          <a:stretch/>
        </p:blipFill>
        <p:spPr>
          <a:xfrm>
            <a:off x="1607550" y="136050"/>
            <a:ext cx="6577600" cy="4694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rotWithShape="1">
          <a:blip r:embed="rId3">
            <a:alphaModFix/>
          </a:blip>
          <a:srcRect b="0" l="0" r="0" t="0"/>
          <a:stretch/>
        </p:blipFill>
        <p:spPr>
          <a:xfrm>
            <a:off x="707350" y="129975"/>
            <a:ext cx="7720300" cy="4871550"/>
          </a:xfrm>
          <a:prstGeom prst="rect">
            <a:avLst/>
          </a:prstGeom>
          <a:noFill/>
          <a:ln>
            <a:noFill/>
          </a:ln>
        </p:spPr>
      </p:pic>
      <p:sp>
        <p:nvSpPr>
          <p:cNvPr id="269" name="Google Shape;269;p44"/>
          <p:cNvSpPr txBox="1"/>
          <p:nvPr/>
        </p:nvSpPr>
        <p:spPr>
          <a:xfrm>
            <a:off x="182075" y="0"/>
            <a:ext cx="4142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VC evaluation Process factors</a:t>
            </a:r>
            <a:endParaRPr b="0" i="0" sz="2000" u="none" cap="none" strike="noStrike">
              <a:solidFill>
                <a:srgbClr val="FF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5"/>
          <p:cNvPicPr preferRelativeResize="0"/>
          <p:nvPr/>
        </p:nvPicPr>
        <p:blipFill rotWithShape="1">
          <a:blip r:embed="rId3">
            <a:alphaModFix/>
          </a:blip>
          <a:srcRect b="0" l="0" r="0" t="0"/>
          <a:stretch/>
        </p:blipFill>
        <p:spPr>
          <a:xfrm>
            <a:off x="763350" y="144500"/>
            <a:ext cx="7447450" cy="4959525"/>
          </a:xfrm>
          <a:prstGeom prst="rect">
            <a:avLst/>
          </a:prstGeom>
          <a:noFill/>
          <a:ln>
            <a:noFill/>
          </a:ln>
        </p:spPr>
      </p:pic>
      <p:sp>
        <p:nvSpPr>
          <p:cNvPr id="275" name="Google Shape;275;p45"/>
          <p:cNvSpPr txBox="1"/>
          <p:nvPr/>
        </p:nvSpPr>
        <p:spPr>
          <a:xfrm>
            <a:off x="182075" y="0"/>
            <a:ext cx="4142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VC evaluation Process factors</a:t>
            </a:r>
            <a:endParaRPr b="0" i="0" sz="2000" u="none" cap="none" strike="noStrike">
              <a:solidFill>
                <a:srgbClr val="FF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6"/>
          <p:cNvPicPr preferRelativeResize="0"/>
          <p:nvPr/>
        </p:nvPicPr>
        <p:blipFill rotWithShape="1">
          <a:blip r:embed="rId3">
            <a:alphaModFix/>
          </a:blip>
          <a:srcRect b="0" l="0" r="0" t="0"/>
          <a:stretch/>
        </p:blipFill>
        <p:spPr>
          <a:xfrm>
            <a:off x="1019175" y="111150"/>
            <a:ext cx="7202650" cy="4900975"/>
          </a:xfrm>
          <a:prstGeom prst="rect">
            <a:avLst/>
          </a:prstGeom>
          <a:noFill/>
          <a:ln>
            <a:noFill/>
          </a:ln>
        </p:spPr>
      </p:pic>
      <p:sp>
        <p:nvSpPr>
          <p:cNvPr id="281" name="Google Shape;281;p46"/>
          <p:cNvSpPr txBox="1"/>
          <p:nvPr/>
        </p:nvSpPr>
        <p:spPr>
          <a:xfrm>
            <a:off x="102425" y="1502075"/>
            <a:ext cx="4142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Essential Criterias</a:t>
            </a:r>
            <a:endParaRPr b="0" i="0" sz="2000" u="none" cap="none" strike="noStrike">
              <a:solidFill>
                <a:srgbClr val="FF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7"/>
          <p:cNvPicPr preferRelativeResize="0"/>
          <p:nvPr/>
        </p:nvPicPr>
        <p:blipFill rotWithShape="1">
          <a:blip r:embed="rId3">
            <a:alphaModFix/>
          </a:blip>
          <a:srcRect b="0" l="0" r="0" t="0"/>
          <a:stretch/>
        </p:blipFill>
        <p:spPr>
          <a:xfrm>
            <a:off x="828625" y="157275"/>
            <a:ext cx="7730399" cy="490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8"/>
          <p:cNvPicPr preferRelativeResize="0"/>
          <p:nvPr/>
        </p:nvPicPr>
        <p:blipFill rotWithShape="1">
          <a:blip r:embed="rId3">
            <a:alphaModFix/>
          </a:blip>
          <a:srcRect b="0" l="0" r="0" t="0"/>
          <a:stretch/>
        </p:blipFill>
        <p:spPr>
          <a:xfrm>
            <a:off x="1047175" y="140300"/>
            <a:ext cx="6966175" cy="4867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9"/>
          <p:cNvPicPr preferRelativeResize="0"/>
          <p:nvPr/>
        </p:nvPicPr>
        <p:blipFill rotWithShape="1">
          <a:blip r:embed="rId3">
            <a:alphaModFix/>
          </a:blip>
          <a:srcRect b="0" l="0" r="0" t="0"/>
          <a:stretch/>
        </p:blipFill>
        <p:spPr>
          <a:xfrm>
            <a:off x="1187625" y="137900"/>
            <a:ext cx="7091525" cy="4838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0"/>
          <p:cNvPicPr preferRelativeResize="0"/>
          <p:nvPr/>
        </p:nvPicPr>
        <p:blipFill rotWithShape="1">
          <a:blip r:embed="rId3">
            <a:alphaModFix/>
          </a:blip>
          <a:srcRect b="0" l="0" r="0" t="0"/>
          <a:stretch/>
        </p:blipFill>
        <p:spPr>
          <a:xfrm>
            <a:off x="1462025" y="155225"/>
            <a:ext cx="6379550" cy="4331450"/>
          </a:xfrm>
          <a:prstGeom prst="rect">
            <a:avLst/>
          </a:prstGeom>
          <a:noFill/>
          <a:ln>
            <a:noFill/>
          </a:ln>
        </p:spPr>
      </p:pic>
      <p:sp>
        <p:nvSpPr>
          <p:cNvPr id="302" name="Google Shape;302;p50"/>
          <p:cNvSpPr txBox="1"/>
          <p:nvPr/>
        </p:nvSpPr>
        <p:spPr>
          <a:xfrm>
            <a:off x="242525" y="1242925"/>
            <a:ext cx="1364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Additional slide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5"/>
          <p:cNvPicPr preferRelativeResize="0"/>
          <p:nvPr/>
        </p:nvPicPr>
        <p:blipFill rotWithShape="1">
          <a:blip r:embed="rId3">
            <a:alphaModFix/>
          </a:blip>
          <a:srcRect b="0" l="0" r="0" t="0"/>
          <a:stretch/>
        </p:blipFill>
        <p:spPr>
          <a:xfrm>
            <a:off x="996125" y="776938"/>
            <a:ext cx="7372125" cy="3589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1"/>
          <p:cNvPicPr preferRelativeResize="0"/>
          <p:nvPr/>
        </p:nvPicPr>
        <p:blipFill rotWithShape="1">
          <a:blip r:embed="rId3">
            <a:alphaModFix/>
          </a:blip>
          <a:srcRect b="0" l="0" r="0" t="0"/>
          <a:stretch/>
        </p:blipFill>
        <p:spPr>
          <a:xfrm>
            <a:off x="1091350" y="226975"/>
            <a:ext cx="7336300" cy="4652675"/>
          </a:xfrm>
          <a:prstGeom prst="rect">
            <a:avLst/>
          </a:prstGeom>
          <a:noFill/>
          <a:ln>
            <a:noFill/>
          </a:ln>
        </p:spPr>
      </p:pic>
      <p:sp>
        <p:nvSpPr>
          <p:cNvPr id="308" name="Google Shape;308;p51"/>
          <p:cNvSpPr txBox="1"/>
          <p:nvPr/>
        </p:nvSpPr>
        <p:spPr>
          <a:xfrm>
            <a:off x="242525" y="1242925"/>
            <a:ext cx="147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Additional slide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2"/>
          <p:cNvPicPr preferRelativeResize="0"/>
          <p:nvPr/>
        </p:nvPicPr>
        <p:blipFill rotWithShape="1">
          <a:blip r:embed="rId3">
            <a:alphaModFix/>
          </a:blip>
          <a:srcRect b="0" l="0" r="0" t="0"/>
          <a:stretch/>
        </p:blipFill>
        <p:spPr>
          <a:xfrm>
            <a:off x="1925225" y="153000"/>
            <a:ext cx="6259925" cy="4313900"/>
          </a:xfrm>
          <a:prstGeom prst="rect">
            <a:avLst/>
          </a:prstGeom>
          <a:noFill/>
          <a:ln>
            <a:noFill/>
          </a:ln>
        </p:spPr>
      </p:pic>
      <p:sp>
        <p:nvSpPr>
          <p:cNvPr id="314" name="Google Shape;314;p52"/>
          <p:cNvSpPr txBox="1"/>
          <p:nvPr/>
        </p:nvSpPr>
        <p:spPr>
          <a:xfrm>
            <a:off x="242525" y="1242925"/>
            <a:ext cx="168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Additional slide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20" name="Google Shape;320;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n" sz="1720"/>
              <a:t>Venture capital funding stages</a:t>
            </a:r>
            <a:endParaRPr sz="1720"/>
          </a:p>
          <a:p>
            <a:pPr indent="0" lvl="0" marL="0" rtl="0" algn="l">
              <a:lnSpc>
                <a:spcPct val="95000"/>
              </a:lnSpc>
              <a:spcBef>
                <a:spcPts val="1200"/>
              </a:spcBef>
              <a:spcAft>
                <a:spcPts val="0"/>
              </a:spcAft>
              <a:buSzPts val="440"/>
              <a:buNone/>
            </a:pPr>
            <a:r>
              <a:rPr lang="en" sz="1720" u="sng">
                <a:solidFill>
                  <a:schemeClr val="hlink"/>
                </a:solidFill>
                <a:hlinkClick r:id="rId3"/>
              </a:rPr>
              <a:t>https://digest.myhq.in/different-startup-funding-stages/</a:t>
            </a:r>
            <a:endParaRPr sz="1720"/>
          </a:p>
          <a:p>
            <a:pPr indent="0" lvl="0" marL="0" rtl="0" algn="l">
              <a:lnSpc>
                <a:spcPct val="95000"/>
              </a:lnSpc>
              <a:spcBef>
                <a:spcPts val="1200"/>
              </a:spcBef>
              <a:spcAft>
                <a:spcPts val="0"/>
              </a:spcAft>
              <a:buSzPts val="440"/>
              <a:buNone/>
            </a:pPr>
            <a:r>
              <a:rPr lang="en" sz="1720"/>
              <a:t>Evaluation criterions - </a:t>
            </a:r>
            <a:r>
              <a:rPr lang="en" sz="1720" u="sng">
                <a:solidFill>
                  <a:schemeClr val="hlink"/>
                </a:solidFill>
                <a:hlinkClick r:id="rId4"/>
              </a:rPr>
              <a:t>https://hbr.org/1981/11/realistic-criteria-for-judging-new-ventures</a:t>
            </a:r>
            <a:endParaRPr sz="1720"/>
          </a:p>
          <a:p>
            <a:pPr indent="0" lvl="0" marL="0" rtl="0" algn="l">
              <a:lnSpc>
                <a:spcPct val="95000"/>
              </a:lnSpc>
              <a:spcBef>
                <a:spcPts val="1200"/>
              </a:spcBef>
              <a:spcAft>
                <a:spcPts val="0"/>
              </a:spcAft>
              <a:buSzPts val="440"/>
              <a:buNone/>
            </a:pPr>
            <a:r>
              <a:rPr lang="en" sz="1720"/>
              <a:t>Financing and evaluation of new ventures</a:t>
            </a:r>
            <a:endParaRPr sz="1720"/>
          </a:p>
          <a:p>
            <a:pPr indent="0" lvl="0" marL="0" rtl="0" algn="l">
              <a:lnSpc>
                <a:spcPct val="95000"/>
              </a:lnSpc>
              <a:spcBef>
                <a:spcPts val="1200"/>
              </a:spcBef>
              <a:spcAft>
                <a:spcPts val="0"/>
              </a:spcAft>
              <a:buSzPts val="440"/>
              <a:buNone/>
            </a:pPr>
            <a:r>
              <a:rPr lang="en" sz="1720" u="sng">
                <a:solidFill>
                  <a:schemeClr val="hlink"/>
                </a:solidFill>
                <a:hlinkClick r:id="rId5"/>
              </a:rPr>
              <a:t>https://www.slideshare.net/sameer9189/entrepreneur-venture-capital</a:t>
            </a:r>
            <a:endParaRPr sz="1720"/>
          </a:p>
          <a:p>
            <a:pPr indent="0" lvl="0" marL="0" rtl="0" algn="l">
              <a:lnSpc>
                <a:spcPct val="95000"/>
              </a:lnSpc>
              <a:spcBef>
                <a:spcPts val="1200"/>
              </a:spcBef>
              <a:spcAft>
                <a:spcPts val="0"/>
              </a:spcAft>
              <a:buSzPts val="440"/>
              <a:buNone/>
            </a:pPr>
            <a:r>
              <a:rPr lang="en" sz="1720" u="sng">
                <a:solidFill>
                  <a:schemeClr val="hlink"/>
                </a:solidFill>
                <a:hlinkClick r:id="rId6"/>
              </a:rPr>
              <a:t>https://slideplayer.com/slide/5856900/</a:t>
            </a:r>
            <a:endParaRPr sz="1720"/>
          </a:p>
          <a:p>
            <a:pPr indent="0" lvl="0" marL="0" rtl="0" algn="l">
              <a:lnSpc>
                <a:spcPct val="95000"/>
              </a:lnSpc>
              <a:spcBef>
                <a:spcPts val="1200"/>
              </a:spcBef>
              <a:spcAft>
                <a:spcPts val="0"/>
              </a:spcAft>
              <a:buSzPts val="440"/>
              <a:buNone/>
            </a:pPr>
            <a:r>
              <a:rPr lang="en" sz="1720"/>
              <a:t>Good and useful</a:t>
            </a:r>
            <a:endParaRPr sz="1720"/>
          </a:p>
          <a:p>
            <a:pPr indent="0" lvl="0" marL="0" rtl="0" algn="l">
              <a:lnSpc>
                <a:spcPct val="95000"/>
              </a:lnSpc>
              <a:spcBef>
                <a:spcPts val="1200"/>
              </a:spcBef>
              <a:spcAft>
                <a:spcPts val="0"/>
              </a:spcAft>
              <a:buSzPts val="440"/>
              <a:buNone/>
            </a:pPr>
            <a:r>
              <a:rPr lang="en" sz="1720" u="sng">
                <a:solidFill>
                  <a:schemeClr val="hlink"/>
                </a:solidFill>
                <a:hlinkClick r:id="rId7"/>
              </a:rPr>
              <a:t>https://www.slideshare.net/nazarisajad/entrepreneurial-marketing-23370856</a:t>
            </a:r>
            <a:endParaRPr sz="1720"/>
          </a:p>
          <a:p>
            <a:pPr indent="0" lvl="0" marL="0" rtl="0" algn="l">
              <a:lnSpc>
                <a:spcPct val="95000"/>
              </a:lnSpc>
              <a:spcBef>
                <a:spcPts val="1200"/>
              </a:spcBef>
              <a:spcAft>
                <a:spcPts val="0"/>
              </a:spcAft>
              <a:buSzPts val="440"/>
              <a:buNone/>
            </a:pPr>
            <a:r>
              <a:rPr lang="en" sz="1720" u="sng">
                <a:solidFill>
                  <a:schemeClr val="hlink"/>
                </a:solidFill>
                <a:hlinkClick r:id="rId8"/>
              </a:rPr>
              <a:t>https://www.edupristine.com/blog/venture-capital</a:t>
            </a:r>
            <a:endParaRPr sz="1720"/>
          </a:p>
          <a:p>
            <a:pPr indent="0" lvl="0" marL="0" rtl="0" algn="l">
              <a:lnSpc>
                <a:spcPct val="95000"/>
              </a:lnSpc>
              <a:spcBef>
                <a:spcPts val="1200"/>
              </a:spcBef>
              <a:spcAft>
                <a:spcPts val="0"/>
              </a:spcAft>
              <a:buSzPts val="440"/>
              <a:buNone/>
            </a:pPr>
            <a:r>
              <a:t/>
            </a:r>
            <a:endParaRPr sz="1720"/>
          </a:p>
          <a:p>
            <a:pPr indent="0" lvl="0" marL="0" rtl="0" algn="l">
              <a:lnSpc>
                <a:spcPct val="95000"/>
              </a:lnSpc>
              <a:spcBef>
                <a:spcPts val="1200"/>
              </a:spcBef>
              <a:spcAft>
                <a:spcPts val="1200"/>
              </a:spcAft>
              <a:buSzPts val="440"/>
              <a:buNone/>
            </a:pPr>
            <a:r>
              <a:t/>
            </a:r>
            <a:endParaRPr sz="172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4"/>
          <p:cNvPicPr preferRelativeResize="0"/>
          <p:nvPr/>
        </p:nvPicPr>
        <p:blipFill rotWithShape="1">
          <a:blip r:embed="rId3">
            <a:alphaModFix/>
          </a:blip>
          <a:srcRect b="0" l="0" r="0" t="0"/>
          <a:stretch/>
        </p:blipFill>
        <p:spPr>
          <a:xfrm>
            <a:off x="1747925" y="383900"/>
            <a:ext cx="6588800" cy="4397225"/>
          </a:xfrm>
          <a:prstGeom prst="rect">
            <a:avLst/>
          </a:prstGeom>
          <a:noFill/>
          <a:ln>
            <a:noFill/>
          </a:ln>
        </p:spPr>
      </p:pic>
      <p:sp>
        <p:nvSpPr>
          <p:cNvPr id="326" name="Google Shape;326;p54"/>
          <p:cNvSpPr txBox="1"/>
          <p:nvPr/>
        </p:nvSpPr>
        <p:spPr>
          <a:xfrm>
            <a:off x="242525" y="1242925"/>
            <a:ext cx="160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Additional slide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5"/>
          <p:cNvPicPr preferRelativeResize="0"/>
          <p:nvPr/>
        </p:nvPicPr>
        <p:blipFill rotWithShape="1">
          <a:blip r:embed="rId3">
            <a:alphaModFix/>
          </a:blip>
          <a:srcRect b="0" l="0" r="0" t="0"/>
          <a:stretch/>
        </p:blipFill>
        <p:spPr>
          <a:xfrm>
            <a:off x="2011050" y="797625"/>
            <a:ext cx="6214649" cy="3971975"/>
          </a:xfrm>
          <a:prstGeom prst="rect">
            <a:avLst/>
          </a:prstGeom>
          <a:noFill/>
          <a:ln>
            <a:noFill/>
          </a:ln>
        </p:spPr>
      </p:pic>
      <p:sp>
        <p:nvSpPr>
          <p:cNvPr id="332" name="Google Shape;332;p55"/>
          <p:cNvSpPr txBox="1"/>
          <p:nvPr/>
        </p:nvSpPr>
        <p:spPr>
          <a:xfrm>
            <a:off x="242525" y="1242925"/>
            <a:ext cx="160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Additional slide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6"/>
          <p:cNvPicPr preferRelativeResize="0"/>
          <p:nvPr/>
        </p:nvPicPr>
        <p:blipFill rotWithShape="1">
          <a:blip r:embed="rId3">
            <a:alphaModFix/>
          </a:blip>
          <a:srcRect b="0" l="0" r="0" t="0"/>
          <a:stretch/>
        </p:blipFill>
        <p:spPr>
          <a:xfrm>
            <a:off x="1152736" y="489438"/>
            <a:ext cx="6838525" cy="416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7"/>
          <p:cNvPicPr preferRelativeResize="0"/>
          <p:nvPr/>
        </p:nvPicPr>
        <p:blipFill rotWithShape="1">
          <a:blip r:embed="rId3">
            <a:alphaModFix/>
          </a:blip>
          <a:srcRect b="0" l="0" r="0" t="0"/>
          <a:stretch/>
        </p:blipFill>
        <p:spPr>
          <a:xfrm>
            <a:off x="1097725" y="707263"/>
            <a:ext cx="7053499" cy="372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8"/>
          <p:cNvPicPr preferRelativeResize="0"/>
          <p:nvPr/>
        </p:nvPicPr>
        <p:blipFill rotWithShape="1">
          <a:blip r:embed="rId3">
            <a:alphaModFix/>
          </a:blip>
          <a:srcRect b="0" l="0" r="0" t="0"/>
          <a:stretch/>
        </p:blipFill>
        <p:spPr>
          <a:xfrm>
            <a:off x="870825" y="744750"/>
            <a:ext cx="7253549" cy="357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9"/>
          <p:cNvPicPr preferRelativeResize="0"/>
          <p:nvPr/>
        </p:nvPicPr>
        <p:blipFill rotWithShape="1">
          <a:blip r:embed="rId3">
            <a:alphaModFix/>
          </a:blip>
          <a:srcRect b="0" l="0" r="0" t="0"/>
          <a:stretch/>
        </p:blipFill>
        <p:spPr>
          <a:xfrm>
            <a:off x="1081088" y="904175"/>
            <a:ext cx="6981825" cy="3552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